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2" r:id="rId7"/>
    <p:sldId id="269" r:id="rId8"/>
    <p:sldId id="264" r:id="rId9"/>
    <p:sldId id="261" r:id="rId10"/>
    <p:sldId id="270" r:id="rId11"/>
    <p:sldId id="265" r:id="rId12"/>
    <p:sldId id="266" r:id="rId13"/>
    <p:sldId id="27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6" autoAdjust="0"/>
    <p:restoredTop sz="94660"/>
  </p:normalViewPr>
  <p:slideViewPr>
    <p:cSldViewPr snapToGrid="0">
      <p:cViewPr varScale="1">
        <p:scale>
          <a:sx n="72" d="100"/>
          <a:sy n="72" d="100"/>
        </p:scale>
        <p:origin x="8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SENA\Desktop\PRESUPUESTO%202026\HISTORICO%20INGRESO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CO"/>
              <a:t>Estructura de ingresos CORPOCESAR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O"/>
        </a:p>
      </c:txPr>
    </c:title>
    <c:autoTitleDeleted val="0"/>
    <c:plotArea>
      <c:layout>
        <c:manualLayout>
          <c:layoutTarget val="inner"/>
          <c:xMode val="edge"/>
          <c:yMode val="edge"/>
          <c:x val="0.13533217645852161"/>
          <c:y val="7.9938104103071728E-2"/>
          <c:w val="0.86313716197990953"/>
          <c:h val="0.85045097539726322"/>
        </c:manualLayout>
      </c:layout>
      <c:barChart>
        <c:barDir val="col"/>
        <c:grouping val="stacked"/>
        <c:varyColors val="0"/>
        <c:ser>
          <c:idx val="0"/>
          <c:order val="0"/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cat>
            <c:strRef>
              <c:f>'PROYECCION 2026 (2)'!$J$49:$K$49</c:f>
              <c:strCache>
                <c:ptCount val="2"/>
                <c:pt idx="0">
                  <c:v>PROPIOS</c:v>
                </c:pt>
                <c:pt idx="1">
                  <c:v>NACION</c:v>
                </c:pt>
              </c:strCache>
            </c:strRef>
          </c:cat>
          <c:val>
            <c:numRef>
              <c:f>'PROYECCION 2026 (2)'!$J$50:$K$50</c:f>
              <c:numCache>
                <c:formatCode>_ "$"\ * #,##0.00_ ;_ "$"\ * \-#,##0.00_ ;_ "$"\ * "-"??_ ;_ @_ </c:formatCode>
                <c:ptCount val="2"/>
                <c:pt idx="0" formatCode="&quot;$&quot;#,##0_);[Red]\(&quot;$&quot;#,##0\)">
                  <c:v>31670000000</c:v>
                </c:pt>
                <c:pt idx="1">
                  <c:v>4302600000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2D-4693-981A-567ECC86FD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87313231"/>
        <c:axId val="885832415"/>
      </c:barChart>
      <c:catAx>
        <c:axId val="88731323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885832415"/>
        <c:crosses val="autoZero"/>
        <c:auto val="1"/>
        <c:lblAlgn val="ctr"/>
        <c:lblOffset val="100"/>
        <c:noMultiLvlLbl val="0"/>
      </c:catAx>
      <c:valAx>
        <c:axId val="8858324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$&quot;#,##0_);[Red]\(&quot;$&quot;#,##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O"/>
          </a:p>
        </c:txPr>
        <c:crossAx val="88731323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O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34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35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12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00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308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421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2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15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148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89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137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372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9DD91-7D66-4C51-9459-7151891D72E8}" type="datetimeFigureOut">
              <a:rPr lang="en-US" smtClean="0"/>
              <a:t>10/19/2025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79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3.png"/><Relationship Id="rId4" Type="http://schemas.openxmlformats.org/officeDocument/2006/relationships/image" Target="../media/image4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554" y="999461"/>
            <a:ext cx="9454871" cy="428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45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5719CAB8-C5A4-46E4-90C4-22702F1BA156}"/>
              </a:ext>
            </a:extLst>
          </p:cNvPr>
          <p:cNvSpPr/>
          <p:nvPr/>
        </p:nvSpPr>
        <p:spPr>
          <a:xfrm>
            <a:off x="1072581" y="2466300"/>
            <a:ext cx="10124661" cy="2917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5400" b="1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Jornada de Socialización 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5400" b="1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PRESUPUESTO DE </a:t>
            </a:r>
            <a:endParaRPr lang="es-CO" sz="5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5400" b="1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INGRESOS Y GASTOS. VIG. 2026</a:t>
            </a:r>
            <a:endParaRPr lang="es-CO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288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ADB29771-C0C0-40AD-813F-7DBCB915E8B9}"/>
              </a:ext>
            </a:extLst>
          </p:cNvPr>
          <p:cNvSpPr/>
          <p:nvPr/>
        </p:nvSpPr>
        <p:spPr>
          <a:xfrm>
            <a:off x="1881809" y="1238288"/>
            <a:ext cx="9315433" cy="3809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b="1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Marco Normativo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rgbClr val="20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Ley 99 de 1993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rgbClr val="20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Decreto 111 de 1996 (Recursos Nación)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ES" sz="2800" dirty="0">
                <a:solidFill>
                  <a:srgbClr val="20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C-275 de 1998, la Corte Constitucional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dirty="0">
                <a:solidFill>
                  <a:srgbClr val="20386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Acuerdo No. 015 del 6 de noviembre de 2018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dirty="0">
                <a:solidFill>
                  <a:srgbClr val="203864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Decreto 1076 de 2015, Decreto Único Reglamentario del Sector Ambiente y Desarrollo Sostenible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13781465-4FEA-4105-B02E-758954FC5727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29" t="11170" r="11914" b="55625"/>
          <a:stretch/>
        </p:blipFill>
        <p:spPr bwMode="auto">
          <a:xfrm>
            <a:off x="941748" y="906863"/>
            <a:ext cx="2543573" cy="2379676"/>
          </a:xfrm>
          <a:prstGeom prst="ellipse">
            <a:avLst/>
          </a:prstGeom>
          <a:ln w="63500" cap="rnd"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40911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1683199"/>
            <a:ext cx="10203329" cy="380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b="1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INSTRUMENTOS DE GESTION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CO" sz="28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 de Gestión Ambiental Regional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PGAR / PLANEAR 2019-2040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 de Acción Cuatrienio 2024 – 2027, Gobernanza y Gobernabilidad en la gestión ambiental del Cesar: </a:t>
            </a:r>
            <a:endParaRPr lang="es-CO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8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Plan financiero 2024-2027</a:t>
            </a: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AD04B819-ED71-48EC-8EAC-6C2FCFD29C1B}"/>
              </a:ext>
            </a:extLst>
          </p:cNvPr>
          <p:cNvPicPr/>
          <p:nvPr/>
        </p:nvPicPr>
        <p:blipFill rotWithShape="1">
          <a:blip r:embed="rId8"/>
          <a:srcRect l="37822" t="49423" r="39487" b="31374"/>
          <a:stretch/>
        </p:blipFill>
        <p:spPr bwMode="auto">
          <a:xfrm>
            <a:off x="1032975" y="1219140"/>
            <a:ext cx="4479929" cy="22405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07637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2339420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3F6F819-D727-48A2-BE4D-3938E905BBB9}"/>
              </a:ext>
            </a:extLst>
          </p:cNvPr>
          <p:cNvSpPr/>
          <p:nvPr/>
        </p:nvSpPr>
        <p:spPr>
          <a:xfrm>
            <a:off x="1576164" y="1011487"/>
            <a:ext cx="9620233" cy="4901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es-CO" sz="2400" b="1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Principales Ingresos de la CORPORACION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s-CO" sz="2400" b="1" dirty="0">
                <a:solidFill>
                  <a:srgbClr val="385723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INGRESOS TRIBUTARIOS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Sobretasa ambiental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s-CO" sz="2400" b="1" dirty="0">
                <a:solidFill>
                  <a:srgbClr val="385723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INGRESOS NO TRIBUTARIOS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Contribuciones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Tasas y derechos administrativos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Multas sanciones e intereses moratorios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Venta de bienes y servicios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Transferencias corrientes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r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s-CO" sz="2400" b="1" dirty="0">
                <a:solidFill>
                  <a:srgbClr val="385723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RECURSOS DE CAPITAL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Rendimientos financieros</a:t>
            </a:r>
            <a:endParaRPr lang="es-CO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r">
              <a:lnSpc>
                <a:spcPct val="107000"/>
              </a:lnSpc>
              <a:spcAft>
                <a:spcPts val="800"/>
              </a:spcAft>
            </a:pPr>
            <a:r>
              <a:rPr lang="es-CO" sz="2400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Recursos del Balan</a:t>
            </a:r>
            <a:r>
              <a:rPr lang="es-CO" dirty="0">
                <a:solidFill>
                  <a:srgbClr val="203864"/>
                </a:solidFill>
                <a:latin typeface="Bahnschrift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</a:t>
            </a:r>
            <a:endParaRPr lang="es-CO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E203388-5A23-4E81-BE35-8DBE0E898A14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68" t="7644" r="31962" b="17201"/>
          <a:stretch/>
        </p:blipFill>
        <p:spPr bwMode="auto">
          <a:xfrm>
            <a:off x="1577009" y="1134952"/>
            <a:ext cx="2812714" cy="26429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3861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442166" y="2318806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27767A49-125C-47E2-8F0E-D264E4A6468D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8225" y="992456"/>
            <a:ext cx="8299114" cy="54013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23C6BDCF-15A3-457D-B51E-5382F9BCEA48}"/>
              </a:ext>
            </a:extLst>
          </p:cNvPr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56" t="35035" r="65556" b="29485"/>
          <a:stretch/>
        </p:blipFill>
        <p:spPr bwMode="auto">
          <a:xfrm>
            <a:off x="9979493" y="3816626"/>
            <a:ext cx="1429057" cy="25738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D6567F2-BF63-43C0-8DBC-2B80392BB336}"/>
              </a:ext>
            </a:extLst>
          </p:cNvPr>
          <p:cNvPicPr/>
          <p:nvPr/>
        </p:nvPicPr>
        <p:blipFill rotWithShape="1">
          <a:blip r:embed="rId10"/>
          <a:srcRect l="27042" t="26392" r="39905" b="7824"/>
          <a:stretch/>
        </p:blipFill>
        <p:spPr bwMode="auto">
          <a:xfrm>
            <a:off x="10051714" y="992456"/>
            <a:ext cx="1429056" cy="2341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64152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2339420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DF6501F-201D-408C-A6A3-9C2576AABC74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77" t="12980" r="10896" b="6118"/>
          <a:stretch/>
        </p:blipFill>
        <p:spPr bwMode="auto">
          <a:xfrm>
            <a:off x="1398830" y="1019420"/>
            <a:ext cx="9573970" cy="537439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394741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2339420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F235ED08-B9C7-40DA-9186-763437E86C5F}"/>
              </a:ext>
            </a:extLst>
          </p:cNvPr>
          <p:cNvPicPr/>
          <p:nvPr/>
        </p:nvPicPr>
        <p:blipFill rotWithShape="1">
          <a:blip r:embed="rId8"/>
          <a:srcRect l="26646" t="49507" r="56212" b="26041"/>
          <a:stretch/>
        </p:blipFill>
        <p:spPr bwMode="auto">
          <a:xfrm>
            <a:off x="8649314" y="1525219"/>
            <a:ext cx="2541270" cy="238506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3D8BA62-F3B9-4CE0-B451-4F33FA2F964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6848" t="20663" r="27174" b="9158"/>
          <a:stretch/>
        </p:blipFill>
        <p:spPr>
          <a:xfrm>
            <a:off x="1388225" y="796067"/>
            <a:ext cx="6560700" cy="5630104"/>
          </a:xfrm>
          <a:prstGeom prst="rect">
            <a:avLst/>
          </a:prstGeom>
        </p:spPr>
      </p:pic>
      <p:sp>
        <p:nvSpPr>
          <p:cNvPr id="18" name="Título 17">
            <a:extLst>
              <a:ext uri="{FF2B5EF4-FFF2-40B4-BE49-F238E27FC236}">
                <a16:creationId xmlns:a16="http://schemas.microsoft.com/office/drawing/2014/main" id="{7C413248-A5F8-4F30-856A-FE52255B1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58583" y="4264219"/>
            <a:ext cx="3086912" cy="1171467"/>
          </a:xfrm>
        </p:spPr>
        <p:txBody>
          <a:bodyPr>
            <a:normAutofit/>
          </a:bodyPr>
          <a:lstStyle/>
          <a:p>
            <a:pPr algn="ctr"/>
            <a:r>
              <a:rPr lang="es-ES" sz="3200" b="1" dirty="0">
                <a:solidFill>
                  <a:schemeClr val="accent5">
                    <a:lumMod val="50000"/>
                  </a:schemeClr>
                </a:solidFill>
              </a:rPr>
              <a:t>PRESUPUESTO DE INGRESOS 2026</a:t>
            </a:r>
            <a:endParaRPr lang="es-CO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627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2339420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506828C8-1F32-413B-AD9F-2C4E57689FF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79197323"/>
              </p:ext>
            </p:extLst>
          </p:nvPr>
        </p:nvGraphicFramePr>
        <p:xfrm>
          <a:off x="1388225" y="968276"/>
          <a:ext cx="8297066" cy="53270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</p:spTree>
    <p:extLst>
      <p:ext uri="{BB962C8B-B14F-4D97-AF65-F5344CB8AC3E}">
        <p14:creationId xmlns:p14="http://schemas.microsoft.com/office/powerpoint/2010/main" val="373209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2339420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71D5B95-1573-4EA3-BA04-008C56A2258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0435" t="35935" r="42283" b="28105"/>
          <a:stretch/>
        </p:blipFill>
        <p:spPr>
          <a:xfrm>
            <a:off x="1388225" y="1059849"/>
            <a:ext cx="10298144" cy="4403346"/>
          </a:xfrm>
          <a:prstGeom prst="rect">
            <a:avLst/>
          </a:prstGeom>
        </p:spPr>
      </p:pic>
      <p:sp>
        <p:nvSpPr>
          <p:cNvPr id="12" name="Flecha: hacia abajo 11">
            <a:extLst>
              <a:ext uri="{FF2B5EF4-FFF2-40B4-BE49-F238E27FC236}">
                <a16:creationId xmlns:a16="http://schemas.microsoft.com/office/drawing/2014/main" id="{3A240EB2-6D2D-4702-9618-46A0FDD5638F}"/>
              </a:ext>
            </a:extLst>
          </p:cNvPr>
          <p:cNvSpPr/>
          <p:nvPr/>
        </p:nvSpPr>
        <p:spPr>
          <a:xfrm rot="1380994">
            <a:off x="10077485" y="3693423"/>
            <a:ext cx="1452581" cy="4185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64179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2339420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1180F8B7-0900-47C7-9190-E52BD106E5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351032"/>
              </p:ext>
            </p:extLst>
          </p:nvPr>
        </p:nvGraphicFramePr>
        <p:xfrm>
          <a:off x="1388225" y="1227384"/>
          <a:ext cx="10419461" cy="50583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435566">
                  <a:extLst>
                    <a:ext uri="{9D8B030D-6E8A-4147-A177-3AD203B41FA5}">
                      <a16:colId xmlns:a16="http://schemas.microsoft.com/office/drawing/2014/main" val="2393777255"/>
                    </a:ext>
                  </a:extLst>
                </a:gridCol>
                <a:gridCol w="2345634">
                  <a:extLst>
                    <a:ext uri="{9D8B030D-6E8A-4147-A177-3AD203B41FA5}">
                      <a16:colId xmlns:a16="http://schemas.microsoft.com/office/drawing/2014/main" val="2851085019"/>
                    </a:ext>
                  </a:extLst>
                </a:gridCol>
                <a:gridCol w="2266122">
                  <a:extLst>
                    <a:ext uri="{9D8B030D-6E8A-4147-A177-3AD203B41FA5}">
                      <a16:colId xmlns:a16="http://schemas.microsoft.com/office/drawing/2014/main" val="484414270"/>
                    </a:ext>
                  </a:extLst>
                </a:gridCol>
                <a:gridCol w="2372139">
                  <a:extLst>
                    <a:ext uri="{9D8B030D-6E8A-4147-A177-3AD203B41FA5}">
                      <a16:colId xmlns:a16="http://schemas.microsoft.com/office/drawing/2014/main" val="2350745316"/>
                    </a:ext>
                  </a:extLst>
                </a:gridCol>
              </a:tblGrid>
              <a:tr h="5086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CONCEPTO DEL GASTO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RECURSOS PROPIOS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APORTES NACION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TOTAL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93019263"/>
                  </a:ext>
                </a:extLst>
              </a:tr>
              <a:tr h="3683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effectLst/>
                        </a:rPr>
                        <a:t>Gastos</a:t>
                      </a:r>
                      <a:endParaRPr lang="es-C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effectLst/>
                        </a:rPr>
                        <a:t>$ 31.670.000.000,00</a:t>
                      </a:r>
                      <a:endParaRPr lang="es-C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effectLst/>
                        </a:rPr>
                        <a:t>$ 4.302.600.000,00</a:t>
                      </a:r>
                      <a:endParaRPr lang="es-C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b="1" dirty="0">
                          <a:effectLst/>
                        </a:rPr>
                        <a:t>$ 35.972.600.000,00</a:t>
                      </a:r>
                      <a:endParaRPr lang="es-C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86942739"/>
                  </a:ext>
                </a:extLst>
              </a:tr>
              <a:tr h="3864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Gastos de funcionamiento 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$ 9.744.000.000,00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$ 4.302.600.000,00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$ 14.046.600.000,00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25450560"/>
                  </a:ext>
                </a:extLst>
              </a:tr>
              <a:tr h="3260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Gastos de personal 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$ 5.609.150.000,00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$ 4.244.300.000,00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$ 9.853.450.000,00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7703306"/>
                  </a:ext>
                </a:extLst>
              </a:tr>
              <a:tr h="6200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Gastos de adquisición de bienes y servicios 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$ 3.458.150.000,00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$ 50.000.000,00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$ 3.508.150.000,00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86459167"/>
                  </a:ext>
                </a:extLst>
              </a:tr>
              <a:tr h="3928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Transferencias corrientes (FCA)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$ 494.000.000,00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 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$ 494.000.000,00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2317449"/>
                  </a:ext>
                </a:extLst>
              </a:tr>
              <a:tr h="93947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Gastos por tributos, contribuciones, multas, sanciones e intereses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$ 182.700.000,00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$ 8.300.000,00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$ 191.000.000,00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7814669"/>
                  </a:ext>
                </a:extLst>
              </a:tr>
              <a:tr h="332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Servicio de la deuda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(Fondo de Contingencia) 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$ 135.000.000,00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 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$ 135.000.000,00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15504463"/>
                  </a:ext>
                </a:extLst>
              </a:tr>
              <a:tr h="6802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>
                          <a:effectLst/>
                        </a:rPr>
                        <a:t>Inversión 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$ 21.791.000.000,00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 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CO" sz="2000" dirty="0">
                          <a:effectLst/>
                        </a:rPr>
                        <a:t>$ 21.791.000.000,00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165434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5286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9" name="Título 8">
            <a:extLst>
              <a:ext uri="{FF2B5EF4-FFF2-40B4-BE49-F238E27FC236}">
                <a16:creationId xmlns:a16="http://schemas.microsoft.com/office/drawing/2014/main" id="{0BEDA540-2FFA-4EEF-A9F0-B64DB7E70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041" y="58028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s-ES" sz="4000" b="1" dirty="0">
                <a:solidFill>
                  <a:schemeClr val="accent6">
                    <a:lumMod val="75000"/>
                  </a:schemeClr>
                </a:solidFill>
              </a:rPr>
              <a:t>INVERSION CAPITAL SOCIAL AMBIENTAL</a:t>
            </a:r>
            <a:endParaRPr lang="es-CO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Marcador de texto 10">
            <a:extLst>
              <a:ext uri="{FF2B5EF4-FFF2-40B4-BE49-F238E27FC236}">
                <a16:creationId xmlns:a16="http://schemas.microsoft.com/office/drawing/2014/main" id="{629DDE11-E7F8-4347-825B-346E53BCC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37207" y="1743610"/>
            <a:ext cx="2966394" cy="823912"/>
          </a:xfrm>
        </p:spPr>
        <p:txBody>
          <a:bodyPr/>
          <a:lstStyle/>
          <a:p>
            <a:pPr algn="ctr"/>
            <a:r>
              <a:rPr lang="es-ES" dirty="0"/>
              <a:t>Apropiación inicial inversión 2024</a:t>
            </a:r>
            <a:endParaRPr lang="es-CO" dirty="0"/>
          </a:p>
        </p:txBody>
      </p:sp>
      <p:sp>
        <p:nvSpPr>
          <p:cNvPr id="13" name="Marcador de texto 12">
            <a:extLst>
              <a:ext uri="{FF2B5EF4-FFF2-40B4-BE49-F238E27FC236}">
                <a16:creationId xmlns:a16="http://schemas.microsoft.com/office/drawing/2014/main" id="{24BC5DC3-5285-4C3E-9676-3590BEA60D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106204" y="1743610"/>
            <a:ext cx="2948589" cy="823912"/>
          </a:xfrm>
        </p:spPr>
        <p:txBody>
          <a:bodyPr/>
          <a:lstStyle/>
          <a:p>
            <a:pPr algn="ctr"/>
            <a:r>
              <a:rPr lang="es-ES" dirty="0"/>
              <a:t>Apropiación inicial inversión 2026</a:t>
            </a:r>
            <a:endParaRPr lang="es-CO" dirty="0"/>
          </a:p>
        </p:txBody>
      </p:sp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71FDB651-6E98-423A-A7A8-0C8FFFB10A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24599" y="2963836"/>
            <a:ext cx="3342801" cy="497691"/>
          </a:xfrm>
        </p:spPr>
        <p:txBody>
          <a:bodyPr/>
          <a:lstStyle/>
          <a:p>
            <a:pPr marL="0" indent="0">
              <a:buNone/>
            </a:pPr>
            <a:r>
              <a:rPr lang="es-CO" dirty="0">
                <a:solidFill>
                  <a:schemeClr val="accent6"/>
                </a:solidFill>
              </a:rPr>
              <a:t>$ 21.613.000.000,00</a:t>
            </a:r>
          </a:p>
          <a:p>
            <a:pPr marL="0" indent="0">
              <a:buNone/>
            </a:pPr>
            <a:endParaRPr lang="es-CO" dirty="0"/>
          </a:p>
        </p:txBody>
      </p:sp>
      <p:sp>
        <p:nvSpPr>
          <p:cNvPr id="15" name="Marcador de texto 10">
            <a:extLst>
              <a:ext uri="{FF2B5EF4-FFF2-40B4-BE49-F238E27FC236}">
                <a16:creationId xmlns:a16="http://schemas.microsoft.com/office/drawing/2014/main" id="{1594E91C-2885-45EF-872F-17A4694A436C}"/>
              </a:ext>
            </a:extLst>
          </p:cNvPr>
          <p:cNvSpPr txBox="1">
            <a:spLocks/>
          </p:cNvSpPr>
          <p:nvPr/>
        </p:nvSpPr>
        <p:spPr>
          <a:xfrm>
            <a:off x="4400463" y="1749178"/>
            <a:ext cx="3184755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dirty="0"/>
              <a:t>Apropiación inicial inversión 2025</a:t>
            </a:r>
            <a:endParaRPr lang="es-CO" dirty="0"/>
          </a:p>
        </p:txBody>
      </p:sp>
      <p:sp>
        <p:nvSpPr>
          <p:cNvPr id="16" name="Marcador de contenido 13">
            <a:extLst>
              <a:ext uri="{FF2B5EF4-FFF2-40B4-BE49-F238E27FC236}">
                <a16:creationId xmlns:a16="http://schemas.microsoft.com/office/drawing/2014/main" id="{E11D72C2-0CF0-4373-907D-0AF67F1A9D90}"/>
              </a:ext>
            </a:extLst>
          </p:cNvPr>
          <p:cNvSpPr txBox="1">
            <a:spLocks/>
          </p:cNvSpPr>
          <p:nvPr/>
        </p:nvSpPr>
        <p:spPr>
          <a:xfrm>
            <a:off x="1051929" y="3023339"/>
            <a:ext cx="3342801" cy="497691"/>
          </a:xfrm>
          <a:prstGeom prst="rect">
            <a:avLst/>
          </a:prstGeom>
        </p:spPr>
        <p:txBody>
          <a:bodyPr vert="horz" lIns="91440" tIns="45720" rIns="91440" bIns="45720" rtlCol="0">
            <a:normAutofit fontScale="2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O" sz="11200" dirty="0">
                <a:solidFill>
                  <a:schemeClr val="accent6"/>
                </a:solidFill>
              </a:rPr>
              <a:t>$16.293.171.153,00</a:t>
            </a:r>
          </a:p>
          <a:p>
            <a:pPr marL="0" indent="0">
              <a:buNone/>
            </a:pPr>
            <a:r>
              <a:rPr lang="es-ES" dirty="0"/>
              <a:t> </a:t>
            </a:r>
            <a:endParaRPr lang="es-CO" dirty="0"/>
          </a:p>
        </p:txBody>
      </p:sp>
      <p:sp>
        <p:nvSpPr>
          <p:cNvPr id="17" name="Marcador de contenido 13">
            <a:extLst>
              <a:ext uri="{FF2B5EF4-FFF2-40B4-BE49-F238E27FC236}">
                <a16:creationId xmlns:a16="http://schemas.microsoft.com/office/drawing/2014/main" id="{4D8F3D89-A480-4C5B-865E-9C312FD3D12B}"/>
              </a:ext>
            </a:extLst>
          </p:cNvPr>
          <p:cNvSpPr txBox="1">
            <a:spLocks/>
          </p:cNvSpPr>
          <p:nvPr/>
        </p:nvSpPr>
        <p:spPr>
          <a:xfrm>
            <a:off x="8088401" y="2963836"/>
            <a:ext cx="3342801" cy="8239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s-CO" dirty="0">
                <a:solidFill>
                  <a:schemeClr val="accent6"/>
                </a:solidFill>
              </a:rPr>
              <a:t>$ 21.791.000.000,00</a:t>
            </a:r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2A404704-DDBD-410F-B8E8-12B80E4A9D01}"/>
              </a:ext>
            </a:extLst>
          </p:cNvPr>
          <p:cNvPicPr/>
          <p:nvPr/>
        </p:nvPicPr>
        <p:blipFill rotWithShape="1">
          <a:blip r:embed="rId8"/>
          <a:srcRect l="43449" t="62186" r="36536" b="22370"/>
          <a:stretch/>
        </p:blipFill>
        <p:spPr bwMode="auto">
          <a:xfrm>
            <a:off x="2120348" y="3668499"/>
            <a:ext cx="8110329" cy="26092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817893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541"/>
          <a:stretch/>
        </p:blipFill>
        <p:spPr>
          <a:xfrm>
            <a:off x="0" y="6493565"/>
            <a:ext cx="11985683" cy="161604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  <p:sp>
        <p:nvSpPr>
          <p:cNvPr id="3" name="Rectángulo 2">
            <a:extLst>
              <a:ext uri="{FF2B5EF4-FFF2-40B4-BE49-F238E27FC236}">
                <a16:creationId xmlns:a16="http://schemas.microsoft.com/office/drawing/2014/main" id="{2983F11E-6AB5-40C4-99EC-D0B305E4394F}"/>
              </a:ext>
            </a:extLst>
          </p:cNvPr>
          <p:cNvSpPr/>
          <p:nvPr/>
        </p:nvSpPr>
        <p:spPr>
          <a:xfrm>
            <a:off x="1388225" y="2339420"/>
            <a:ext cx="10203329" cy="532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endParaRPr lang="es-CO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ítulo 8">
            <a:extLst>
              <a:ext uri="{FF2B5EF4-FFF2-40B4-BE49-F238E27FC236}">
                <a16:creationId xmlns:a16="http://schemas.microsoft.com/office/drawing/2014/main" id="{BE14EB2B-C034-4869-9D96-BE6785399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4167" y="1037212"/>
            <a:ext cx="8597348" cy="446402"/>
          </a:xfrm>
        </p:spPr>
        <p:txBody>
          <a:bodyPr>
            <a:normAutofit fontScale="90000"/>
          </a:bodyPr>
          <a:lstStyle/>
          <a:p>
            <a:pPr algn="ctr"/>
            <a:r>
              <a:rPr lang="es-ES" b="1" dirty="0">
                <a:solidFill>
                  <a:schemeClr val="accent6"/>
                </a:solidFill>
              </a:rPr>
              <a:t>INVERSION POR PROGRAMA/PROYECTO</a:t>
            </a:r>
            <a:endParaRPr lang="es-CO" b="1" dirty="0">
              <a:solidFill>
                <a:schemeClr val="accent6"/>
              </a:solidFill>
            </a:endParaRPr>
          </a:p>
        </p:txBody>
      </p:sp>
      <p:pic>
        <p:nvPicPr>
          <p:cNvPr id="12" name="Marcador de contenido 11">
            <a:extLst>
              <a:ext uri="{FF2B5EF4-FFF2-40B4-BE49-F238E27FC236}">
                <a16:creationId xmlns:a16="http://schemas.microsoft.com/office/drawing/2014/main" id="{4A94F57C-7E8F-4449-A05E-237FAC8CB5A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268" y="1706815"/>
            <a:ext cx="8731445" cy="45501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126698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Aspecto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4E8542"/>
    </a:accent4>
    <a:accent5>
      <a:srgbClr val="604878"/>
    </a:accent5>
    <a:accent6>
      <a:srgbClr val="C19859"/>
    </a:accent6>
    <a:hlink>
      <a:srgbClr val="6B9F25"/>
    </a:hlink>
    <a:folHlink>
      <a:srgbClr val="B26B02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510</TotalTime>
  <Words>257</Words>
  <Application>Microsoft Office PowerPoint</Application>
  <PresentationFormat>Panorámica</PresentationFormat>
  <Paragraphs>75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Bahnschrift</vt:lpstr>
      <vt:lpstr>Calibri</vt:lpstr>
      <vt:lpstr>Calibri Light</vt:lpstr>
      <vt:lpstr>Symbol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PRESUPUESTO DE INGRESOS 2026</vt:lpstr>
      <vt:lpstr>Presentación de PowerPoint</vt:lpstr>
      <vt:lpstr>Presentación de PowerPoint</vt:lpstr>
      <vt:lpstr>Presentación de PowerPoint</vt:lpstr>
      <vt:lpstr>INVERSION CAPITAL SOCIAL AMBIENTAL</vt:lpstr>
      <vt:lpstr>INVERSION POR PROGRAMA/PROYECTO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Prensa Apoyo 2</dc:creator>
  <cp:lastModifiedBy>SENA</cp:lastModifiedBy>
  <cp:revision>44</cp:revision>
  <dcterms:created xsi:type="dcterms:W3CDTF">2024-06-11T20:54:05Z</dcterms:created>
  <dcterms:modified xsi:type="dcterms:W3CDTF">2025-10-19T22:29:31Z</dcterms:modified>
</cp:coreProperties>
</file>